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921" r:id="rId3"/>
    <p:sldMasterId id="2147483846" r:id="rId4"/>
    <p:sldMasterId id="2147483858" r:id="rId5"/>
    <p:sldMasterId id="2147483902" r:id="rId6"/>
    <p:sldMasterId id="2147483881" r:id="rId7"/>
  </p:sldMasterIdLst>
  <p:notesMasterIdLst>
    <p:notesMasterId r:id="rId27"/>
  </p:notesMasterIdLst>
  <p:handoutMasterIdLst>
    <p:handoutMasterId r:id="rId28"/>
  </p:handoutMasterIdLst>
  <p:sldIdLst>
    <p:sldId id="1779" r:id="rId8"/>
    <p:sldId id="1836" r:id="rId9"/>
    <p:sldId id="1800" r:id="rId10"/>
    <p:sldId id="1941" r:id="rId11"/>
    <p:sldId id="1806" r:id="rId12"/>
    <p:sldId id="1955" r:id="rId13"/>
    <p:sldId id="1944" r:id="rId14"/>
    <p:sldId id="1954" r:id="rId15"/>
    <p:sldId id="1946" r:id="rId16"/>
    <p:sldId id="1948" r:id="rId17"/>
    <p:sldId id="1947" r:id="rId18"/>
    <p:sldId id="1950" r:id="rId19"/>
    <p:sldId id="1949" r:id="rId20"/>
    <p:sldId id="1951" r:id="rId21"/>
    <p:sldId id="1945" r:id="rId22"/>
    <p:sldId id="1952" r:id="rId23"/>
    <p:sldId id="1953" r:id="rId24"/>
    <p:sldId id="1838" r:id="rId25"/>
    <p:sldId id="680" r:id="rId26"/>
  </p:sldIdLst>
  <p:sldSz cx="12196763" cy="6858000"/>
  <p:notesSz cx="6805613" cy="9939338"/>
  <p:custDataLst>
    <p:tags r:id="rId2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59595A"/>
    <a:srgbClr val="D9FFBD"/>
    <a:srgbClr val="5DB5E8"/>
    <a:srgbClr val="7030A0"/>
    <a:srgbClr val="F9FBA8"/>
    <a:srgbClr val="374154"/>
    <a:srgbClr val="77DD76"/>
    <a:srgbClr val="00FA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2023/5/10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hasCustomPrompt="1"/>
          </p:nvPr>
        </p:nvSpPr>
        <p:spPr>
          <a:xfrm>
            <a:off x="1129829" y="908720"/>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XXXX</a:t>
            </a:r>
            <a:endPar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993925" y="3861048"/>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spTree>
    <p:extLst>
      <p:ext uri="{BB962C8B-B14F-4D97-AF65-F5344CB8AC3E}">
        <p14:creationId xmlns:p14="http://schemas.microsoft.com/office/powerpoint/2010/main" val="271470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4.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hyperlink" Target="http://www.hiascend.com/" TargetMode="Externa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7"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120270" y="6257689"/>
            <a:ext cx="338582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r>
              <a:rPr lang="en-US" altLang="zh-CN" sz="1333" b="0" dirty="0">
                <a:solidFill>
                  <a:schemeClr val="bg1"/>
                </a:solidFill>
                <a:latin typeface="Gill Sans MT" panose="020B0502020104020203" pitchFamily="34" charset="0"/>
                <a:ea typeface="微软雅黑" panose="020B0503020204020204" pitchFamily="34" charset="-122"/>
              </a:rPr>
              <a:t>HUAWEI</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Ascend</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t>
            </a:r>
            <a:r>
              <a:rPr lang="en-US" altLang="zh-CN" sz="1333" b="0" kern="1200" dirty="0">
                <a:solidFill>
                  <a:schemeClr val="bg1"/>
                </a:solidFill>
                <a:latin typeface="Gill Sans MT" panose="020B0502020104020203" pitchFamily="34" charset="0"/>
                <a:ea typeface="+mn-ea"/>
                <a:cs typeface="+mn-cs"/>
                <a:hlinkClick r:id="rId3">
                  <a:extLst>
                    <a:ext uri="{A12FA001-AC4F-418D-AE19-62706E023703}">
                      <ahyp:hlinkClr xmlns:ahyp="http://schemas.microsoft.com/office/drawing/2018/hyperlinkcolor" val="tx"/>
                    </a:ext>
                  </a:extLst>
                </a:hlinkClick>
              </a:rPr>
              <a:t>www.hiascend.com</a:t>
            </a:r>
            <a:r>
              <a:rPr lang="en-US" altLang="zh-CN" sz="1333" b="0" dirty="0">
                <a:solidFill>
                  <a:schemeClr val="bg1"/>
                </a:solidFill>
                <a:latin typeface="Gill Sans MT" panose="020B0502020104020203" pitchFamily="34" charset="0"/>
                <a:ea typeface="微软雅黑" panose="020B0503020204020204" pitchFamily="34" charset="-122"/>
              </a:rPr>
              <a:t>)</a:t>
            </a:r>
          </a:p>
        </p:txBody>
      </p:sp>
      <p:pic>
        <p:nvPicPr>
          <p:cNvPr id="18" name="图片 17">
            <a:extLst>
              <a:ext uri="{FF2B5EF4-FFF2-40B4-BE49-F238E27FC236}">
                <a16:creationId xmlns:a16="http://schemas.microsoft.com/office/drawing/2014/main" id="{71E61DDC-1FE5-554A-B34D-819BA37198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26"/>
            <a:ext cx="12196763" cy="6846747"/>
          </a:xfrm>
          <a:prstGeom prst="rect">
            <a:avLst/>
          </a:prstGeom>
        </p:spPr>
      </p:pic>
    </p:spTree>
    <p:extLst>
      <p:ext uri="{BB962C8B-B14F-4D97-AF65-F5344CB8AC3E}">
        <p14:creationId xmlns:p14="http://schemas.microsoft.com/office/powerpoint/2010/main" val="628759217"/>
      </p:ext>
    </p:extLst>
  </p:cSld>
  <p:clrMap bg1="lt1" tx1="dk1" bg2="lt2" tx2="dk2" accent1="accent1" accent2="accent2" accent3="accent3" accent4="accent4" accent5="accent5" accent6="accent6" hlink="hlink" folHlink="folHlink"/>
  <p:sldLayoutIdLst>
    <p:sldLayoutId id="2147483922"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9">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5">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5"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637318" y="1745417"/>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4797152"/>
            <a:ext cx="2116161"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318" y="479715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553765" y="2708919"/>
            <a:ext cx="10369153"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NVLink</a:t>
            </a:r>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基础与发展</a:t>
            </a:r>
            <a:endPar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矩形 9">
            <a:extLst>
              <a:ext uri="{FF2B5EF4-FFF2-40B4-BE49-F238E27FC236}">
                <a16:creationId xmlns:a16="http://schemas.microsoft.com/office/drawing/2014/main" id="{92D1A350-318B-434B-AA3C-635567F9E4A6}"/>
              </a:ext>
            </a:extLst>
          </p:cNvPr>
          <p:cNvSpPr/>
          <p:nvPr/>
        </p:nvSpPr>
        <p:spPr>
          <a:xfrm>
            <a:off x="3650109" y="1991094"/>
            <a:ext cx="300114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细节</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AEA8C-B8C2-E54E-B57F-91E9925BDDB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FF8ED68-A472-E743-9760-99E79D900D9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674B1F6-2FF6-B446-867F-5B97484F57D5}"/>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F4588F95-A4D8-E845-B0CD-024259652273}"/>
              </a:ext>
            </a:extLst>
          </p:cNvPr>
          <p:cNvPicPr>
            <a:picLocks noChangeAspect="1"/>
          </p:cNvPicPr>
          <p:nvPr/>
        </p:nvPicPr>
        <p:blipFill>
          <a:blip r:embed="rId2"/>
          <a:stretch>
            <a:fillRect/>
          </a:stretch>
        </p:blipFill>
        <p:spPr>
          <a:xfrm>
            <a:off x="4298181" y="1904220"/>
            <a:ext cx="5054600" cy="1854200"/>
          </a:xfrm>
          <a:prstGeom prst="rect">
            <a:avLst/>
          </a:prstGeom>
        </p:spPr>
      </p:pic>
    </p:spTree>
    <p:extLst>
      <p:ext uri="{BB962C8B-B14F-4D97-AF65-F5344CB8AC3E}">
        <p14:creationId xmlns:p14="http://schemas.microsoft.com/office/powerpoint/2010/main" val="3812451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C7244-3A5F-8744-A196-B9C9C7AF7B51}"/>
              </a:ext>
            </a:extLst>
          </p:cNvPr>
          <p:cNvSpPr>
            <a:spLocks noGrp="1"/>
          </p:cNvSpPr>
          <p:nvPr>
            <p:ph type="title"/>
          </p:nvPr>
        </p:nvSpPr>
        <p:spPr/>
        <p:txBody>
          <a:bodyPr/>
          <a:lstStyle/>
          <a:p>
            <a:r>
              <a:rPr lang="zh-CN" altLang="en-US" dirty="0"/>
              <a:t>拓扑</a:t>
            </a:r>
            <a:endParaRPr kumimoji="1" lang="zh-CN" altLang="en-US" dirty="0"/>
          </a:p>
        </p:txBody>
      </p:sp>
      <p:sp>
        <p:nvSpPr>
          <p:cNvPr id="3" name="内容占位符 2">
            <a:extLst>
              <a:ext uri="{FF2B5EF4-FFF2-40B4-BE49-F238E27FC236}">
                <a16:creationId xmlns:a16="http://schemas.microsoft.com/office/drawing/2014/main" id="{EA0D7C32-C43A-F44E-9731-510A594525CF}"/>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317CE4A1-14C0-494F-9B5D-572317BB6F96}"/>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6DC94D80-1C1D-FD4C-9A99-77942D2E9EC0}"/>
              </a:ext>
            </a:extLst>
          </p:cNvPr>
          <p:cNvPicPr>
            <a:picLocks noChangeAspect="1"/>
          </p:cNvPicPr>
          <p:nvPr/>
        </p:nvPicPr>
        <p:blipFill>
          <a:blip r:embed="rId2"/>
          <a:stretch>
            <a:fillRect/>
          </a:stretch>
        </p:blipFill>
        <p:spPr>
          <a:xfrm>
            <a:off x="3596481" y="1212850"/>
            <a:ext cx="5003800" cy="4432300"/>
          </a:xfrm>
          <a:prstGeom prst="rect">
            <a:avLst/>
          </a:prstGeom>
        </p:spPr>
      </p:pic>
    </p:spTree>
    <p:extLst>
      <p:ext uri="{BB962C8B-B14F-4D97-AF65-F5344CB8AC3E}">
        <p14:creationId xmlns:p14="http://schemas.microsoft.com/office/powerpoint/2010/main" val="1652413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8800C-7465-024B-BCC3-58966AD0354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733493B-0E46-3E45-A5C6-E4E099E5452A}"/>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F14F4454-1E0D-2F46-86F9-AEAA869B7AEA}"/>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BA403BDA-B985-4748-A63B-F2647B16E8C8}"/>
              </a:ext>
            </a:extLst>
          </p:cNvPr>
          <p:cNvPicPr>
            <a:picLocks noChangeAspect="1"/>
          </p:cNvPicPr>
          <p:nvPr/>
        </p:nvPicPr>
        <p:blipFill>
          <a:blip r:embed="rId2"/>
          <a:stretch>
            <a:fillRect/>
          </a:stretch>
        </p:blipFill>
        <p:spPr>
          <a:xfrm>
            <a:off x="3806031" y="2349500"/>
            <a:ext cx="4584700" cy="2159000"/>
          </a:xfrm>
          <a:prstGeom prst="rect">
            <a:avLst/>
          </a:prstGeom>
        </p:spPr>
      </p:pic>
    </p:spTree>
    <p:extLst>
      <p:ext uri="{BB962C8B-B14F-4D97-AF65-F5344CB8AC3E}">
        <p14:creationId xmlns:p14="http://schemas.microsoft.com/office/powerpoint/2010/main" val="2231560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0B1A16-5D12-924C-8820-EABEE5E52CC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80A8678-842E-B34C-AE5E-E38D1B963520}"/>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70EBD52-9C7E-7C46-AC6D-FC7C197F35F8}"/>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DF00415C-0CBB-FB48-8C7A-AFC67F4EEA5E}"/>
              </a:ext>
            </a:extLst>
          </p:cNvPr>
          <p:cNvPicPr>
            <a:picLocks noChangeAspect="1"/>
          </p:cNvPicPr>
          <p:nvPr/>
        </p:nvPicPr>
        <p:blipFill>
          <a:blip r:embed="rId2"/>
          <a:stretch>
            <a:fillRect/>
          </a:stretch>
        </p:blipFill>
        <p:spPr>
          <a:xfrm>
            <a:off x="3412331" y="2178050"/>
            <a:ext cx="5372100" cy="2501900"/>
          </a:xfrm>
          <a:prstGeom prst="rect">
            <a:avLst/>
          </a:prstGeom>
        </p:spPr>
      </p:pic>
    </p:spTree>
    <p:extLst>
      <p:ext uri="{BB962C8B-B14F-4D97-AF65-F5344CB8AC3E}">
        <p14:creationId xmlns:p14="http://schemas.microsoft.com/office/powerpoint/2010/main" val="2344682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F345D5-853D-9A45-A575-37FD83935315}"/>
              </a:ext>
            </a:extLst>
          </p:cNvPr>
          <p:cNvSpPr>
            <a:spLocks noGrp="1"/>
          </p:cNvSpPr>
          <p:nvPr>
            <p:ph type="title"/>
          </p:nvPr>
        </p:nvSpPr>
        <p:spPr/>
        <p:txBody>
          <a:bodyPr/>
          <a:lstStyle/>
          <a:p>
            <a:r>
              <a:rPr kumimoji="1" lang="en-US" altLang="zh-CN" dirty="0"/>
              <a:t>MULTI-CORE AND CUDA WITH ONE GPU</a:t>
            </a:r>
            <a:endParaRPr kumimoji="1" lang="zh-CN" altLang="en-US" dirty="0"/>
          </a:p>
        </p:txBody>
      </p:sp>
      <p:sp>
        <p:nvSpPr>
          <p:cNvPr id="3" name="内容占位符 2">
            <a:extLst>
              <a:ext uri="{FF2B5EF4-FFF2-40B4-BE49-F238E27FC236}">
                <a16:creationId xmlns:a16="http://schemas.microsoft.com/office/drawing/2014/main" id="{274133E1-BC63-BC44-8FD2-910E415BAFDD}"/>
              </a:ext>
            </a:extLst>
          </p:cNvPr>
          <p:cNvSpPr>
            <a:spLocks noGrp="1"/>
          </p:cNvSpPr>
          <p:nvPr>
            <p:ph sz="half" idx="1"/>
          </p:nvPr>
        </p:nvSpPr>
        <p:spPr>
          <a:xfrm>
            <a:off x="623636" y="1495552"/>
            <a:ext cx="3818562" cy="4525736"/>
          </a:xfrm>
        </p:spPr>
        <p:txBody>
          <a:bodyPr/>
          <a:lstStyle/>
          <a:p>
            <a:r>
              <a:rPr kumimoji="1" lang="en-US" altLang="zh-CN" sz="1800" dirty="0"/>
              <a:t>Users explicitly express parallel work in NVIDIA CUDA ®</a:t>
            </a:r>
          </a:p>
          <a:p>
            <a:r>
              <a:rPr kumimoji="1" lang="en-US" altLang="zh-CN" sz="1800" dirty="0"/>
              <a:t>GPU Driver distributes work to available Graphics Processing Clusters (GPC)/Streaming Multiprocessor (SM) cores</a:t>
            </a:r>
          </a:p>
          <a:p>
            <a:r>
              <a:rPr kumimoji="1" lang="en-US" altLang="zh-CN" sz="1800" dirty="0"/>
              <a:t>GPC/SM cores can compute on data in any of the second- generation High Bandwidth Memories (HBM2s)</a:t>
            </a:r>
          </a:p>
          <a:p>
            <a:r>
              <a:rPr kumimoji="1" lang="en-US" altLang="zh-CN" sz="1800" dirty="0"/>
              <a:t>GPC/SM cores use shared HBM2s to exchange data</a:t>
            </a:r>
            <a:endParaRPr kumimoji="1" lang="zh-CN" altLang="en-US" sz="1800" dirty="0"/>
          </a:p>
        </p:txBody>
      </p:sp>
      <p:sp>
        <p:nvSpPr>
          <p:cNvPr id="4" name="内容占位符 3">
            <a:extLst>
              <a:ext uri="{FF2B5EF4-FFF2-40B4-BE49-F238E27FC236}">
                <a16:creationId xmlns:a16="http://schemas.microsoft.com/office/drawing/2014/main" id="{981BE529-3FBD-E84D-A462-8861BE692FD2}"/>
              </a:ext>
            </a:extLst>
          </p:cNvPr>
          <p:cNvSpPr>
            <a:spLocks noGrp="1"/>
          </p:cNvSpPr>
          <p:nvPr>
            <p:ph sz="half" idx="10"/>
          </p:nvPr>
        </p:nvSpPr>
        <p:spPr/>
        <p:txBody>
          <a:bodyPr/>
          <a:lstStyle/>
          <a:p>
            <a:endParaRPr kumimoji="1" lang="zh-CN" altLang="en-US"/>
          </a:p>
        </p:txBody>
      </p:sp>
      <p:pic>
        <p:nvPicPr>
          <p:cNvPr id="6" name="图片 5">
            <a:extLst>
              <a:ext uri="{FF2B5EF4-FFF2-40B4-BE49-F238E27FC236}">
                <a16:creationId xmlns:a16="http://schemas.microsoft.com/office/drawing/2014/main" id="{EC933CE5-01B1-7A4B-819B-05EFCE9BAF0D}"/>
              </a:ext>
            </a:extLst>
          </p:cNvPr>
          <p:cNvPicPr>
            <a:picLocks noChangeAspect="1"/>
          </p:cNvPicPr>
          <p:nvPr/>
        </p:nvPicPr>
        <p:blipFill>
          <a:blip r:embed="rId2"/>
          <a:stretch>
            <a:fillRect/>
          </a:stretch>
        </p:blipFill>
        <p:spPr>
          <a:xfrm>
            <a:off x="4601224" y="1463429"/>
            <a:ext cx="7020112" cy="4715001"/>
          </a:xfrm>
          <a:prstGeom prst="roundRect">
            <a:avLst>
              <a:gd name="adj" fmla="val 66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24810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5385F-39E6-C94E-9993-4F893B52DDF4}"/>
              </a:ext>
            </a:extLst>
          </p:cNvPr>
          <p:cNvSpPr>
            <a:spLocks noGrp="1"/>
          </p:cNvSpPr>
          <p:nvPr>
            <p:ph type="title"/>
          </p:nvPr>
        </p:nvSpPr>
        <p:spPr/>
        <p:txBody>
          <a:bodyPr/>
          <a:lstStyle/>
          <a:p>
            <a:r>
              <a:rPr lang="en-US" altLang="zh-CN" dirty="0"/>
              <a:t>TWO GPUS WITH PCIE</a:t>
            </a:r>
            <a:endParaRPr lang="zh-CN" altLang="en-US" dirty="0"/>
          </a:p>
        </p:txBody>
      </p:sp>
      <p:sp>
        <p:nvSpPr>
          <p:cNvPr id="3" name="内容占位符 2">
            <a:extLst>
              <a:ext uri="{FF2B5EF4-FFF2-40B4-BE49-F238E27FC236}">
                <a16:creationId xmlns:a16="http://schemas.microsoft.com/office/drawing/2014/main" id="{C7DB0060-59D9-F64C-8FF2-6939DD8AC40D}"/>
              </a:ext>
            </a:extLst>
          </p:cNvPr>
          <p:cNvSpPr>
            <a:spLocks noGrp="1"/>
          </p:cNvSpPr>
          <p:nvPr>
            <p:ph sz="half" idx="1"/>
          </p:nvPr>
        </p:nvSpPr>
        <p:spPr>
          <a:xfrm>
            <a:off x="623636" y="1412776"/>
            <a:ext cx="3530530" cy="4608512"/>
          </a:xfrm>
        </p:spPr>
        <p:txBody>
          <a:bodyPr/>
          <a:lstStyle/>
          <a:p>
            <a:r>
              <a:rPr lang="en-US" altLang="zh-CN" dirty="0"/>
              <a:t>Access to HBM2 of other GPU is at PCIe BW (32 </a:t>
            </a:r>
            <a:r>
              <a:rPr lang="en-US" altLang="zh-CN" dirty="0" err="1"/>
              <a:t>GBps</a:t>
            </a:r>
            <a:r>
              <a:rPr lang="en-US" altLang="zh-CN" dirty="0"/>
              <a:t> (bidirectional))</a:t>
            </a:r>
          </a:p>
          <a:p>
            <a:endParaRPr lang="en-US" altLang="zh-CN" dirty="0"/>
          </a:p>
          <a:p>
            <a:r>
              <a:rPr lang="en-US" altLang="zh-CN" dirty="0"/>
              <a:t>Interactions with CPU compete with GPU-to-GPU</a:t>
            </a:r>
          </a:p>
          <a:p>
            <a:endParaRPr lang="en-US" altLang="zh-CN" dirty="0"/>
          </a:p>
          <a:p>
            <a:r>
              <a:rPr lang="en-US" altLang="zh-CN" dirty="0"/>
              <a:t>PCIe is the “Wild West” (lots of performance bandits)</a:t>
            </a:r>
            <a:endParaRPr lang="zh-CN" altLang="en-US" dirty="0"/>
          </a:p>
        </p:txBody>
      </p:sp>
      <p:pic>
        <p:nvPicPr>
          <p:cNvPr id="4" name="图片 3">
            <a:extLst>
              <a:ext uri="{FF2B5EF4-FFF2-40B4-BE49-F238E27FC236}">
                <a16:creationId xmlns:a16="http://schemas.microsoft.com/office/drawing/2014/main" id="{F224289A-1589-D442-8F74-A6FD239A5C63}"/>
              </a:ext>
            </a:extLst>
          </p:cNvPr>
          <p:cNvPicPr>
            <a:picLocks noChangeAspect="1"/>
          </p:cNvPicPr>
          <p:nvPr/>
        </p:nvPicPr>
        <p:blipFill>
          <a:blip r:embed="rId2"/>
          <a:stretch>
            <a:fillRect/>
          </a:stretch>
        </p:blipFill>
        <p:spPr>
          <a:xfrm>
            <a:off x="4486526" y="1484784"/>
            <a:ext cx="7128792" cy="4788140"/>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207368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A4F529-D158-684F-B0C8-BBCF2B69D678}"/>
              </a:ext>
            </a:extLst>
          </p:cNvPr>
          <p:cNvSpPr>
            <a:spLocks noGrp="1"/>
          </p:cNvSpPr>
          <p:nvPr>
            <p:ph type="title"/>
          </p:nvPr>
        </p:nvSpPr>
        <p:spPr/>
        <p:txBody>
          <a:bodyPr/>
          <a:lstStyle/>
          <a:p>
            <a:r>
              <a:rPr kumimoji="1" lang="en-US" altLang="zh-CN" dirty="0"/>
              <a:t>TWO GPUS WITH NVLINK</a:t>
            </a:r>
            <a:endParaRPr kumimoji="1" lang="zh-CN" altLang="en-US" dirty="0"/>
          </a:p>
        </p:txBody>
      </p:sp>
      <p:sp>
        <p:nvSpPr>
          <p:cNvPr id="3" name="内容占位符 2">
            <a:extLst>
              <a:ext uri="{FF2B5EF4-FFF2-40B4-BE49-F238E27FC236}">
                <a16:creationId xmlns:a16="http://schemas.microsoft.com/office/drawing/2014/main" id="{FAFDF54B-06F4-7243-B775-8A4D949075B4}"/>
              </a:ext>
            </a:extLst>
          </p:cNvPr>
          <p:cNvSpPr>
            <a:spLocks noGrp="1"/>
          </p:cNvSpPr>
          <p:nvPr>
            <p:ph sz="half" idx="1"/>
          </p:nvPr>
        </p:nvSpPr>
        <p:spPr/>
        <p:txBody>
          <a:bodyPr/>
          <a:lstStyle/>
          <a:p>
            <a:r>
              <a:rPr kumimoji="1" lang="en-US" altLang="zh-CN" dirty="0"/>
              <a:t>All GPCs can access all HBM2 memories</a:t>
            </a:r>
          </a:p>
          <a:p>
            <a:endParaRPr kumimoji="1" lang="en-US" altLang="zh-CN" dirty="0"/>
          </a:p>
          <a:p>
            <a:r>
              <a:rPr kumimoji="1" lang="en-US" altLang="zh-CN" dirty="0"/>
              <a:t>Access to HBM2 of other GPU is at multi-NVLink bandwidth (300 </a:t>
            </a:r>
            <a:r>
              <a:rPr kumimoji="1" lang="en-US" altLang="zh-CN" dirty="0" err="1"/>
              <a:t>GBps</a:t>
            </a:r>
            <a:r>
              <a:rPr kumimoji="1" lang="en-US" altLang="zh-CN" dirty="0"/>
              <a:t> bidirectional in V100 GPUs)</a:t>
            </a:r>
          </a:p>
          <a:p>
            <a:endParaRPr kumimoji="1" lang="en-US" altLang="zh-CN" dirty="0"/>
          </a:p>
          <a:p>
            <a:r>
              <a:rPr kumimoji="1" lang="en-US" altLang="zh-CN" dirty="0" err="1"/>
              <a:t>NVLinks</a:t>
            </a:r>
            <a:r>
              <a:rPr kumimoji="1" lang="en-US" altLang="zh-CN" dirty="0"/>
              <a:t> are effectively a “bridge” between XBARs</a:t>
            </a:r>
          </a:p>
          <a:p>
            <a:endParaRPr kumimoji="1" lang="en-US" altLang="zh-CN" dirty="0"/>
          </a:p>
          <a:p>
            <a:r>
              <a:rPr kumimoji="1" lang="en-US" altLang="zh-CN" dirty="0"/>
              <a:t>No collisions with PCIe traffic</a:t>
            </a:r>
            <a:endParaRPr kumimoji="1" lang="zh-CN" altLang="en-US" dirty="0"/>
          </a:p>
        </p:txBody>
      </p:sp>
      <p:sp>
        <p:nvSpPr>
          <p:cNvPr id="4" name="内容占位符 3">
            <a:extLst>
              <a:ext uri="{FF2B5EF4-FFF2-40B4-BE49-F238E27FC236}">
                <a16:creationId xmlns:a16="http://schemas.microsoft.com/office/drawing/2014/main" id="{270CAA3D-8CA5-3A41-AD16-3EB7BAC5222D}"/>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AD9E104B-EB25-C548-9195-8B0BE27389DD}"/>
              </a:ext>
            </a:extLst>
          </p:cNvPr>
          <p:cNvPicPr>
            <a:picLocks noChangeAspect="1"/>
          </p:cNvPicPr>
          <p:nvPr/>
        </p:nvPicPr>
        <p:blipFill>
          <a:blip r:embed="rId2"/>
          <a:stretch>
            <a:fillRect/>
          </a:stretch>
        </p:blipFill>
        <p:spPr>
          <a:xfrm>
            <a:off x="4098277" y="1293777"/>
            <a:ext cx="7488832" cy="5033310"/>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0008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DC560-D7E4-1F49-B813-CD9469E433E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04898DD-75C3-9A4B-940D-0BD5EAE6C674}"/>
              </a:ext>
            </a:extLst>
          </p:cNvPr>
          <p:cNvSpPr>
            <a:spLocks noGrp="1"/>
          </p:cNvSpPr>
          <p:nvPr>
            <p:ph sz="half" idx="1"/>
          </p:nvPr>
        </p:nvSpPr>
        <p:spPr/>
        <p:txBody>
          <a:bodyPr/>
          <a:lstStyle/>
          <a:p>
            <a:r>
              <a:rPr kumimoji="1" lang="en-US" altLang="zh-CN" dirty="0"/>
              <a:t>Highest number of GPUs possible</a:t>
            </a:r>
          </a:p>
          <a:p>
            <a:r>
              <a:rPr kumimoji="1" lang="en-US" altLang="zh-CN" dirty="0"/>
              <a:t>Single GPU Driver process controls all work across all GPUs</a:t>
            </a:r>
          </a:p>
          <a:p>
            <a:r>
              <a:rPr kumimoji="1" lang="en-US" altLang="zh-CN" dirty="0"/>
              <a:t>From perspective of GPCs, all HBM2s can be accessed without intervention by other processes (LD/ST instructions, Copy Engine RDMA, everything “just works”)</a:t>
            </a:r>
          </a:p>
          <a:p>
            <a:r>
              <a:rPr kumimoji="1" lang="en-US" altLang="zh-CN" dirty="0"/>
              <a:t>Access to all HBM2s is independent of PCIe</a:t>
            </a:r>
          </a:p>
          <a:p>
            <a:r>
              <a:rPr kumimoji="1" lang="en-US" altLang="zh-CN" dirty="0"/>
              <a:t>Bandwidth across bridged XBARs is as high as possible (some NUMA is unavoidable)</a:t>
            </a:r>
            <a:endParaRPr kumimoji="1" lang="zh-CN" altLang="en-US" dirty="0"/>
          </a:p>
        </p:txBody>
      </p:sp>
      <p:sp>
        <p:nvSpPr>
          <p:cNvPr id="4" name="内容占位符 3">
            <a:extLst>
              <a:ext uri="{FF2B5EF4-FFF2-40B4-BE49-F238E27FC236}">
                <a16:creationId xmlns:a16="http://schemas.microsoft.com/office/drawing/2014/main" id="{A4BAB675-79C9-674A-BB5F-1FD58F97533A}"/>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1CA50C15-AB9E-D842-878F-2492F651C317}"/>
              </a:ext>
            </a:extLst>
          </p:cNvPr>
          <p:cNvPicPr>
            <a:picLocks noChangeAspect="1"/>
          </p:cNvPicPr>
          <p:nvPr/>
        </p:nvPicPr>
        <p:blipFill>
          <a:blip r:embed="rId2"/>
          <a:stretch>
            <a:fillRect/>
          </a:stretch>
        </p:blipFill>
        <p:spPr>
          <a:xfrm>
            <a:off x="6214769" y="1495552"/>
            <a:ext cx="5453729" cy="4803750"/>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66444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p:txBody>
          <a:bodyPr/>
          <a:lstStyle/>
          <a:p>
            <a:endParaRPr lang="zh-CN" altLang="en-US" dirty="0"/>
          </a:p>
        </p:txBody>
      </p:sp>
    </p:spTree>
    <p:extLst>
      <p:ext uri="{BB962C8B-B14F-4D97-AF65-F5344CB8AC3E}">
        <p14:creationId xmlns:p14="http://schemas.microsoft.com/office/powerpoint/2010/main" val="1963427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Tensor</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Code</a:t>
            </a:r>
            <a:r>
              <a:rPr lang="zh-CN" altLang="en-US" sz="2400" dirty="0">
                <a:solidFill>
                  <a:srgbClr val="91D150"/>
                </a:solidFill>
                <a:latin typeface="Gill Sans MT" panose="020B0502020104020203" pitchFamily="34" charset="0"/>
              </a:rPr>
              <a:t> 和 </a:t>
            </a:r>
            <a:r>
              <a:rPr lang="en-US" altLang="zh-CN" sz="2400" dirty="0">
                <a:solidFill>
                  <a:srgbClr val="91D150"/>
                </a:solidFill>
                <a:latin typeface="Gill Sans MT" panose="020B0502020104020203" pitchFamily="34" charset="0"/>
              </a:rPr>
              <a:t>NVLink</a:t>
            </a:r>
            <a:r>
              <a:rPr lang="zh-CN" altLang="en-US" sz="2400" dirty="0">
                <a:solidFill>
                  <a:srgbClr val="91D150"/>
                </a:solidFill>
                <a:latin typeface="Gill Sans MT" panose="020B0502020104020203" pitchFamily="34" charset="0"/>
              </a:rPr>
              <a:t> 详解</a:t>
            </a:r>
            <a:endParaRPr lang="en-US" altLang="zh-CN" sz="2800" dirty="0">
              <a:solidFill>
                <a:srgbClr val="91D150"/>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 工作原理</a:t>
            </a:r>
          </a:p>
          <a:p>
            <a:pPr lvl="1"/>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分布式训练</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Instruction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Pipeline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指令流水</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CUDA</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Thread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CUDA</a:t>
            </a:r>
            <a:r>
              <a:rPr lang="zh-CN" altLang="en-US" sz="2400" dirty="0">
                <a:solidFill>
                  <a:srgbClr val="374154"/>
                </a:solidFill>
                <a:latin typeface="Gill Sans MT" panose="020B0502020104020203" pitchFamily="34" charset="0"/>
              </a:rPr>
              <a:t> 线程执行</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Before</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NVLink</a:t>
            </a:r>
            <a:endParaRPr kumimoji="1" lang="zh-CN" altLang="en-US" sz="9600" b="1" dirty="0">
              <a:solidFill>
                <a:srgbClr val="91D15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14117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6C70600-40AE-E549-9B3F-AFA04DF3117A}"/>
              </a:ext>
            </a:extLst>
          </p:cNvPr>
          <p:cNvSpPr>
            <a:spLocks noGrp="1"/>
          </p:cNvSpPr>
          <p:nvPr>
            <p:ph type="title"/>
          </p:nvPr>
        </p:nvSpPr>
        <p:spPr/>
        <p:txBody>
          <a:bodyPr/>
          <a:lstStyle/>
          <a:p>
            <a:r>
              <a:rPr lang="en-US" altLang="zh-CN" b="0" dirty="0"/>
              <a:t>PCIe</a:t>
            </a:r>
            <a:endParaRPr lang="zh-CN" altLang="en-US" dirty="0"/>
          </a:p>
        </p:txBody>
      </p:sp>
      <p:sp>
        <p:nvSpPr>
          <p:cNvPr id="5" name="内容占位符 4">
            <a:extLst>
              <a:ext uri="{FF2B5EF4-FFF2-40B4-BE49-F238E27FC236}">
                <a16:creationId xmlns:a16="http://schemas.microsoft.com/office/drawing/2014/main" id="{6BF99232-762E-B14A-9774-4A75D8C61F77}"/>
              </a:ext>
            </a:extLst>
          </p:cNvPr>
          <p:cNvSpPr>
            <a:spLocks noGrp="1"/>
          </p:cNvSpPr>
          <p:nvPr>
            <p:ph sz="half" idx="1"/>
          </p:nvPr>
        </p:nvSpPr>
        <p:spPr/>
        <p:txBody>
          <a:bodyPr/>
          <a:lstStyle/>
          <a:p>
            <a:endParaRPr lang="zh-CN" altLang="en-US"/>
          </a:p>
        </p:txBody>
      </p:sp>
    </p:spTree>
    <p:extLst>
      <p:ext uri="{BB962C8B-B14F-4D97-AF65-F5344CB8AC3E}">
        <p14:creationId xmlns:p14="http://schemas.microsoft.com/office/powerpoint/2010/main" val="8788610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5CC33-8976-714B-9344-8E4A87B23CF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DE6F49E-2A8E-6642-A48E-C76F007B2714}"/>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86D1E34F-18DD-904F-A2B4-604E1DEF8C1A}"/>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A5B2626C-ED9A-A045-A924-2FD048D2870F}"/>
              </a:ext>
            </a:extLst>
          </p:cNvPr>
          <p:cNvPicPr>
            <a:picLocks noChangeAspect="1"/>
          </p:cNvPicPr>
          <p:nvPr/>
        </p:nvPicPr>
        <p:blipFill>
          <a:blip r:embed="rId2"/>
          <a:stretch>
            <a:fillRect/>
          </a:stretch>
        </p:blipFill>
        <p:spPr>
          <a:xfrm>
            <a:off x="-1" y="240865"/>
            <a:ext cx="12196763" cy="6376270"/>
          </a:xfrm>
          <a:prstGeom prst="rect">
            <a:avLst/>
          </a:prstGeom>
        </p:spPr>
      </p:pic>
    </p:spTree>
    <p:extLst>
      <p:ext uri="{BB962C8B-B14F-4D97-AF65-F5344CB8AC3E}">
        <p14:creationId xmlns:p14="http://schemas.microsoft.com/office/powerpoint/2010/main" val="1872198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732717" y="6980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NVLink</a:t>
            </a:r>
          </a:p>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结构与拓扑</a:t>
            </a:r>
            <a:endParaRPr kumimoji="1" lang="en-US" altLang="zh-CN" sz="9600" b="1" dirty="0">
              <a:solidFill>
                <a:srgbClr val="91D15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036243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501DB-FB6B-6B4C-B680-3E5FD06EA90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B916C04-E5A2-304D-BA50-8EF5C9A4065F}"/>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675BC63A-C844-DD4F-B8C6-4268FCCB9097}"/>
              </a:ext>
            </a:extLst>
          </p:cNvPr>
          <p:cNvPicPr>
            <a:picLocks noChangeAspect="1"/>
          </p:cNvPicPr>
          <p:nvPr/>
        </p:nvPicPr>
        <p:blipFill>
          <a:blip r:embed="rId2"/>
          <a:stretch>
            <a:fillRect/>
          </a:stretch>
        </p:blipFill>
        <p:spPr>
          <a:xfrm>
            <a:off x="-1" y="200151"/>
            <a:ext cx="12196763" cy="6457697"/>
          </a:xfrm>
          <a:prstGeom prst="rect">
            <a:avLst/>
          </a:prstGeom>
        </p:spPr>
      </p:pic>
    </p:spTree>
    <p:extLst>
      <p:ext uri="{BB962C8B-B14F-4D97-AF65-F5344CB8AC3E}">
        <p14:creationId xmlns:p14="http://schemas.microsoft.com/office/powerpoint/2010/main" val="1318114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F33343-5EDC-434A-A9CB-0196A0804713}"/>
              </a:ext>
            </a:extLst>
          </p:cNvPr>
          <p:cNvSpPr>
            <a:spLocks noGrp="1"/>
          </p:cNvSpPr>
          <p:nvPr>
            <p:ph type="title"/>
          </p:nvPr>
        </p:nvSpPr>
        <p:spPr/>
        <p:txBody>
          <a:bodyPr/>
          <a:lstStyle/>
          <a:p>
            <a:r>
              <a:rPr kumimoji="1" lang="en-US" altLang="zh-CN" dirty="0"/>
              <a:t>NVLink</a:t>
            </a:r>
            <a:r>
              <a:rPr kumimoji="1" lang="zh-CN" altLang="en-US" dirty="0"/>
              <a:t> </a:t>
            </a:r>
            <a:r>
              <a:rPr lang="zh-CN" altLang="en-US" dirty="0"/>
              <a:t>结构</a:t>
            </a:r>
            <a:endParaRPr kumimoji="1" lang="zh-CN" altLang="en-US" dirty="0"/>
          </a:p>
        </p:txBody>
      </p:sp>
      <p:sp>
        <p:nvSpPr>
          <p:cNvPr id="5" name="内容占位符 4">
            <a:extLst>
              <a:ext uri="{FF2B5EF4-FFF2-40B4-BE49-F238E27FC236}">
                <a16:creationId xmlns:a16="http://schemas.microsoft.com/office/drawing/2014/main" id="{06E7FD41-2761-684A-B9C1-AD31FECDF664}"/>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22F14619-3DF5-924F-92EC-6DC7FBE4EFA2}"/>
              </a:ext>
            </a:extLst>
          </p:cNvPr>
          <p:cNvPicPr>
            <a:picLocks noChangeAspect="1"/>
          </p:cNvPicPr>
          <p:nvPr/>
        </p:nvPicPr>
        <p:blipFill>
          <a:blip r:embed="rId2"/>
          <a:stretch>
            <a:fillRect/>
          </a:stretch>
        </p:blipFill>
        <p:spPr>
          <a:xfrm>
            <a:off x="2669381" y="1219200"/>
            <a:ext cx="6858000" cy="4419600"/>
          </a:xfrm>
          <a:prstGeom prst="rect">
            <a:avLst/>
          </a:prstGeom>
        </p:spPr>
      </p:pic>
    </p:spTree>
    <p:extLst>
      <p:ext uri="{BB962C8B-B14F-4D97-AF65-F5344CB8AC3E}">
        <p14:creationId xmlns:p14="http://schemas.microsoft.com/office/powerpoint/2010/main" val="1706772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33993</TotalTime>
  <Words>318</Words>
  <Application>Microsoft Macintosh PowerPoint</Application>
  <PresentationFormat>自定义</PresentationFormat>
  <Paragraphs>58</Paragraphs>
  <Slides>19</Slides>
  <Notes>1</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19</vt:i4>
      </vt:variant>
    </vt:vector>
  </HeadingPairs>
  <TitlesOfParts>
    <vt:vector size="39"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1_Title2</vt:lpstr>
      <vt:lpstr>content01</vt:lpstr>
      <vt:lpstr>Content02</vt:lpstr>
      <vt:lpstr>code01</vt:lpstr>
      <vt:lpstr>Thankyou</vt:lpstr>
      <vt:lpstr>AI 芯片</vt:lpstr>
      <vt:lpstr>PowerPoint 演示文稿</vt:lpstr>
      <vt:lpstr>PowerPoint 演示文稿</vt:lpstr>
      <vt:lpstr>PowerPoint 演示文稿</vt:lpstr>
      <vt:lpstr>PCIe</vt:lpstr>
      <vt:lpstr>PowerPoint 演示文稿</vt:lpstr>
      <vt:lpstr>PowerPoint 演示文稿</vt:lpstr>
      <vt:lpstr>PowerPoint 演示文稿</vt:lpstr>
      <vt:lpstr>NVLink 结构</vt:lpstr>
      <vt:lpstr>PowerPoint 演示文稿</vt:lpstr>
      <vt:lpstr>拓扑</vt:lpstr>
      <vt:lpstr>PowerPoint 演示文稿</vt:lpstr>
      <vt:lpstr>PowerPoint 演示文稿</vt:lpstr>
      <vt:lpstr>MULTI-CORE AND CUDA WITH ONE GPU</vt:lpstr>
      <vt:lpstr>TWO GPUS WITH PCIE</vt:lpstr>
      <vt:lpstr>TWO GPUS WITH NVLINK</vt:lpstr>
      <vt:lpstr>PowerPoint 演示文稿</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5794</cp:revision>
  <dcterms:created xsi:type="dcterms:W3CDTF">2015-01-14T10:38:57Z</dcterms:created>
  <dcterms:modified xsi:type="dcterms:W3CDTF">2023-05-10T08:26:15Z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